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4" r:id="rId13"/>
    <p:sldId id="302" r:id="rId14"/>
    <p:sldId id="335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7e255d037daf6a336e26c665c149caf7fcf08831/Week%20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7e255d037daf6a336e26c665c149caf7fcf08831/Week%20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e840036a992ad5736be9fe66f804568c173d4b8d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Teryll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Felix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5B4EBE-0BC2-7A23-6B49-37C05386CB40}"/>
              </a:ext>
            </a:extLst>
          </p:cNvPr>
          <p:cNvSpPr/>
          <p:nvPr/>
        </p:nvSpPr>
        <p:spPr>
          <a:xfrm>
            <a:off x="6716486" y="1818698"/>
            <a:ext cx="4223657" cy="4206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3139770"/>
            <a:ext cx="3932238" cy="231162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https://github.com/TF758/IBM-DS-Capstone-Project/blob/7e255d037daf6a336e26c665c149caf7fcf08831/Week%201/jupyter-labs-webscraping.ipynb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ounded Rectangle 23">
            <a:extLst>
              <a:ext uri="{FF2B5EF4-FFF2-40B4-BE49-F238E27FC236}">
                <a16:creationId xmlns:a16="http://schemas.microsoft.com/office/drawing/2014/main" id="{0A848FA8-DE15-8E2F-77F7-2BC6C5739FF0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7" name="Rounded Rectangle 24">
            <a:extLst>
              <a:ext uri="{FF2B5EF4-FFF2-40B4-BE49-F238E27FC236}">
                <a16:creationId xmlns:a16="http://schemas.microsoft.com/office/drawing/2014/main" id="{AA58E6CF-327F-0167-B951-DC4166A8E0C0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38B223B7-41DA-E990-0C74-1830CA87B8D6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0313D-82F3-4A6C-E58A-F91A3D1C6018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7676A-EC80-6581-ABA0-EE7240FC1DCB}"/>
              </a:ext>
            </a:extLst>
          </p:cNvPr>
          <p:cNvSpPr txBox="1"/>
          <p:nvPr/>
        </p:nvSpPr>
        <p:spPr>
          <a:xfrm>
            <a:off x="922411" y="1897136"/>
            <a:ext cx="393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Notebook Link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460D-83C0-961C-4086-197404D0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60"/>
            <a:ext cx="10515600" cy="658132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FA525-8077-A7BB-BD69-1DF9C2B41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343" y="2249776"/>
            <a:ext cx="9666514" cy="452395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F4212-3877-E173-B388-ECCA20DB06C3}"/>
              </a:ext>
            </a:extLst>
          </p:cNvPr>
          <p:cNvSpPr txBox="1"/>
          <p:nvPr/>
        </p:nvSpPr>
        <p:spPr>
          <a:xfrm>
            <a:off x="185056" y="563563"/>
            <a:ext cx="82187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effectLst/>
                <a:latin typeface="Fira Code" pitchFamily="49" charset="0"/>
              </a:rPr>
              <a:t>requests</a:t>
            </a:r>
          </a:p>
          <a:p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from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E5C07B"/>
                </a:solidFill>
                <a:effectLst/>
                <a:latin typeface="Fira Code" pitchFamily="49" charset="0"/>
              </a:rPr>
              <a:t>bs4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effectLst/>
                <a:latin typeface="Fira Code" pitchFamily="49" charset="0"/>
              </a:rPr>
              <a:t>BeautifulSoup</a:t>
            </a:r>
            <a:b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chemeClr val="accent2"/>
                </a:solidFill>
                <a:effectLst/>
                <a:latin typeface="Fira Code" pitchFamily="49" charset="0"/>
              </a:rPr>
              <a:t>'https://en.wikipedia.org/wiki/List_of_Falcon_9_and_Falcon_Heavy_launches</a:t>
            </a:r>
            <a:r>
              <a:rPr lang="en-US" sz="1800" b="0" dirty="0">
                <a:solidFill>
                  <a:srgbClr val="98C379"/>
                </a:solidFill>
                <a:effectLst/>
                <a:latin typeface="Fira Code" pitchFamily="49" charset="0"/>
              </a:rPr>
              <a:t>'</a:t>
            </a:r>
            <a:endParaRPr lang="en-US" sz="18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800" b="0" dirty="0">
                <a:effectLst/>
                <a:latin typeface="Fira Code" pitchFamily="49" charset="0"/>
              </a:rPr>
              <a:t>response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8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  <a:p>
            <a:r>
              <a:rPr lang="en-US" sz="1800" b="0" dirty="0" err="1">
                <a:effectLst/>
                <a:latin typeface="Fira Code" pitchFamily="49" charset="0"/>
              </a:rPr>
              <a:t>html_data</a:t>
            </a:r>
            <a:r>
              <a:rPr lang="en-US" sz="1800" b="0" dirty="0"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text</a:t>
            </a:r>
            <a:endParaRPr lang="en-US" sz="18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800" b="0" dirty="0">
                <a:effectLst/>
                <a:latin typeface="Fira Code" pitchFamily="49" charset="0"/>
              </a:rPr>
              <a:t>soup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31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128075" cy="319268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https://github.com/TF758/IBM-DS-Capstone-Project/blob/7e255d037daf6a336e26c665c149caf7fcf08831/Week%201/labs-jupyter-spacex-Data%20wrangling.ipynb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raw data to </a:t>
            </a:r>
            <a:r>
              <a:rPr lang="en-US" sz="2800" dirty="0"/>
              <a:t>a useful data format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For example, convert original outcome labels into landing class that represent landing classification which will be our new landing prediction target.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35A6D12-4BC4-617F-D284-EAA1A4A074A4}"/>
              </a:ext>
            </a:extLst>
          </p:cNvPr>
          <p:cNvSpPr/>
          <p:nvPr/>
        </p:nvSpPr>
        <p:spPr>
          <a:xfrm>
            <a:off x="4569126" y="2770770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SpaceX REST API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FEB132F-1844-0CB9-70B7-320C9D0AD6AA}"/>
              </a:ext>
            </a:extLst>
          </p:cNvPr>
          <p:cNvSpPr/>
          <p:nvPr/>
        </p:nvSpPr>
        <p:spPr>
          <a:xfrm>
            <a:off x="4569126" y="3833899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B5AFEA64-5867-DEEC-5CDD-D0690CD29F78}"/>
              </a:ext>
            </a:extLst>
          </p:cNvPr>
          <p:cNvSpPr/>
          <p:nvPr/>
        </p:nvSpPr>
        <p:spPr>
          <a:xfrm>
            <a:off x="4569126" y="4905053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11C49-4FDB-4E84-2D35-3DBD6CC27A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908632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7EB68-E7C4-C8D6-AEC3-DEF95816AC8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08632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404D6-46EF-A7AF-F109-897CE0900E36}"/>
              </a:ext>
            </a:extLst>
          </p:cNvPr>
          <p:cNvSpPr txBox="1"/>
          <p:nvPr/>
        </p:nvSpPr>
        <p:spPr>
          <a:xfrm>
            <a:off x="5090363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84231-09D7-A7A4-1783-0C3B263E8243}"/>
              </a:ext>
            </a:extLst>
          </p:cNvPr>
          <p:cNvSpPr txBox="1"/>
          <p:nvPr/>
        </p:nvSpPr>
        <p:spPr>
          <a:xfrm>
            <a:off x="1152137" y="16634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Notebook Link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84739-A8A4-B5DB-159E-85FD9EFB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0" y="35539"/>
            <a:ext cx="10515600" cy="15002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3F341-EA2A-FE18-A69E-5B336465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53" y="489858"/>
            <a:ext cx="7762989" cy="6368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29870-2A9C-2D7E-0D56-8EF7314D3158}"/>
              </a:ext>
            </a:extLst>
          </p:cNvPr>
          <p:cNvSpPr txBox="1"/>
          <p:nvPr/>
        </p:nvSpPr>
        <p:spPr>
          <a:xfrm>
            <a:off x="500744" y="2473600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Screenshot of SpaceX API Call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Screenshot of SpaceX API Call 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AC3EE-CDD0-287B-AD79-34C0E30F31BA}"/>
              </a:ext>
            </a:extLst>
          </p:cNvPr>
          <p:cNvCxnSpPr/>
          <p:nvPr/>
        </p:nvCxnSpPr>
        <p:spPr>
          <a:xfrm flipV="1">
            <a:off x="2884714" y="1690688"/>
            <a:ext cx="0" cy="62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EEA24D-47D7-C898-4CFB-2E3A4AE09F59}"/>
              </a:ext>
            </a:extLst>
          </p:cNvPr>
          <p:cNvCxnSpPr/>
          <p:nvPr/>
        </p:nvCxnSpPr>
        <p:spPr>
          <a:xfrm>
            <a:off x="4332514" y="3429000"/>
            <a:ext cx="489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602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1393</Words>
  <Application>Microsoft Office PowerPoint</Application>
  <PresentationFormat>Widescreen</PresentationFormat>
  <Paragraphs>243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Fira Code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– Scraping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206</cp:revision>
  <dcterms:created xsi:type="dcterms:W3CDTF">2021-04-29T18:58:34Z</dcterms:created>
  <dcterms:modified xsi:type="dcterms:W3CDTF">2022-10-27T00:16:43Z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